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12192000"/>
  <p:embeddedFontLst>
    <p:embeddedFont>
      <p:font typeface="Montserrat" panose="00000500000000000000" pitchFamily="2" charset="-18"/>
      <p:regular r:id="rId12"/>
      <p:bold r:id="rId13"/>
      <p:italic r:id="rId14"/>
      <p:boldItalic r:id="rId15"/>
    </p:embeddedFont>
    <p:embeddedFont>
      <p:font typeface="Segoe UI" panose="020B0502040204020203" pitchFamily="34" charset="0"/>
      <p:regular r:id="rId16"/>
      <p:bold r:id="rId17"/>
      <p:italic r:id="rId18"/>
      <p:boldItalic r:id="rId19"/>
    </p:embeddedFont>
    <p:embeddedFont>
      <p:font typeface="Tisa Offc Serif Pro" panose="02010504030101020102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61" d="100"/>
          <a:sy n="61" d="100"/>
        </p:scale>
        <p:origin x="847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487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80905" y="633743"/>
            <a:ext cx="11089836" cy="20765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6350"/>
              </a:lnSpc>
              <a:buNone/>
            </a:pPr>
            <a:r>
              <a:rPr lang="en-US" sz="5400" b="1" dirty="0" err="1">
                <a:solidFill>
                  <a:srgbClr val="000000"/>
                </a:solidFill>
                <a:latin typeface="Tisa Offc Serif Pro" panose="020F0502020204030204" pitchFamily="2" charset="0"/>
                <a:ea typeface="Trocchi" pitchFamily="34" charset="-122"/>
                <a:cs typeface="Trocchi" pitchFamily="34" charset="-120"/>
              </a:rPr>
              <a:t>Zvelebení</a:t>
            </a:r>
            <a:r>
              <a:rPr lang="en-US" sz="5400" b="1" dirty="0">
                <a:solidFill>
                  <a:srgbClr val="000000"/>
                </a:solidFill>
                <a:latin typeface="Tisa Offc Serif Pro" panose="020F0502020204030204" pitchFamily="2" charset="0"/>
                <a:ea typeface="Trocchi" pitchFamily="34" charset="-122"/>
                <a:cs typeface="Trocchi" pitchFamily="34" charset="-120"/>
              </a:rPr>
              <a:t> prostoru u skautských kluboven v ulici Růžová</a:t>
            </a:r>
            <a:endParaRPr lang="en-US" dirty="0">
              <a:latin typeface="Tisa Offc Serif Pro" panose="020F0502020204030204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80905" y="2276136"/>
            <a:ext cx="8243731" cy="2304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14"/>
              </a:lnSpc>
              <a:spcBef>
                <a:spcPts val="701"/>
              </a:spcBef>
              <a:buNone/>
            </a:pPr>
            <a:r>
              <a:rPr lang="en-US" sz="1600" dirty="0">
                <a:solidFill>
                  <a:srgbClr val="000000">
                    <a:alpha val="60000"/>
                  </a:srgbClr>
                </a:solidFill>
                <a:latin typeface="Segoe UI" panose="020B0502040204020203" pitchFamily="34" charset="0"/>
                <a:ea typeface="Montserrat" pitchFamily="34" charset="-122"/>
                <a:cs typeface="Segoe UI" panose="020B0502040204020203" pitchFamily="34" charset="0"/>
              </a:rPr>
              <a:t>projekt do Participativního rozpočtu společně PRO </a:t>
            </a:r>
            <a:r>
              <a:rPr lang="en-US" sz="1600" dirty="0" err="1">
                <a:solidFill>
                  <a:srgbClr val="000000">
                    <a:alpha val="60000"/>
                  </a:srgbClr>
                </a:solidFill>
                <a:latin typeface="Segoe UI" panose="020B0502040204020203" pitchFamily="34" charset="0"/>
                <a:ea typeface="Montserrat" pitchFamily="34" charset="-122"/>
                <a:cs typeface="Segoe UI" panose="020B0502040204020203" pitchFamily="34" charset="0"/>
              </a:rPr>
              <a:t>Blansko</a:t>
            </a:r>
            <a:r>
              <a:rPr lang="en-US" sz="1600" dirty="0">
                <a:solidFill>
                  <a:srgbClr val="000000">
                    <a:alpha val="60000"/>
                  </a:srgbClr>
                </a:solidFill>
                <a:latin typeface="Segoe UI" panose="020B0502040204020203" pitchFamily="34" charset="0"/>
                <a:ea typeface="Montserrat" pitchFamily="34" charset="-122"/>
                <a:cs typeface="Segoe UI" panose="020B0502040204020203" pitchFamily="34" charset="0"/>
              </a:rPr>
              <a:t> 202</a:t>
            </a:r>
            <a:r>
              <a:rPr lang="cs-CZ" sz="1600" dirty="0">
                <a:solidFill>
                  <a:srgbClr val="000000">
                    <a:alpha val="60000"/>
                  </a:srgbClr>
                </a:solidFill>
                <a:latin typeface="Segoe UI" panose="020B0502040204020203" pitchFamily="34" charset="0"/>
                <a:ea typeface="Montserrat" pitchFamily="34" charset="-122"/>
                <a:cs typeface="Segoe UI" panose="020B0502040204020203" pitchFamily="34" charset="0"/>
              </a:rPr>
              <a:t>4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 l="5228" t="36241" r="2784" b="9327"/>
          <a:stretch/>
        </p:blipFill>
        <p:spPr>
          <a:xfrm>
            <a:off x="0" y="3428143"/>
            <a:ext cx="12188952" cy="342814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F0502020204030204" pitchFamily="2" charset="0"/>
                <a:ea typeface="Trocchi" pitchFamily="34" charset="-122"/>
                <a:cs typeface="Trocchi" pitchFamily="34" charset="-120"/>
              </a:rPr>
              <a:t>Cíle projektu</a:t>
            </a:r>
            <a:endParaRPr lang="en-US" dirty="0">
              <a:latin typeface="Tisa Offc Serif Pro" panose="020F0502020204030204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1476006" y="2738467"/>
            <a:ext cx="1428393" cy="1428393"/>
          </a:xfrm>
          <a:prstGeom prst="ellipse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4977" y="3126312"/>
            <a:ext cx="780855" cy="67610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388523" y="4245739"/>
            <a:ext cx="3603359" cy="5119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Zvýšit bezpečnost vnějšího prostředí kolem objektů.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5380280" y="2738467"/>
            <a:ext cx="1428393" cy="1428393"/>
          </a:xfrm>
          <a:prstGeom prst="ellipse">
            <a:avLst/>
          </a:prstGeom>
          <a:solidFill>
            <a:srgbClr val="97AA0F"/>
          </a:solidFill>
        </p:spPr>
        <p:txBody>
          <a:bodyPr/>
          <a:lstStyle/>
          <a:p>
            <a:endParaRPr lang="cs-CZ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6423" y="3147939"/>
            <a:ext cx="676106" cy="609448"/>
          </a:xfrm>
          <a:prstGeom prst="rect">
            <a:avLst/>
          </a:prstGeom>
        </p:spPr>
      </p:pic>
      <p:sp>
        <p:nvSpPr>
          <p:cNvPr id="8" name="Object 7"/>
          <p:cNvSpPr/>
          <p:nvPr/>
        </p:nvSpPr>
        <p:spPr>
          <a:xfrm>
            <a:off x="4418495" y="4245739"/>
            <a:ext cx="3351962" cy="5119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Optimalizovat a využít prostor pro práci s dětmi a mládeží.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9284553" y="2738467"/>
            <a:ext cx="1428393" cy="1428393"/>
          </a:xfrm>
          <a:prstGeom prst="ellipse">
            <a:avLst/>
          </a:prstGeom>
          <a:solidFill>
            <a:srgbClr val="2980B9"/>
          </a:solidFill>
        </p:spPr>
        <p:txBody>
          <a:bodyPr/>
          <a:lstStyle/>
          <a:p>
            <a:endParaRPr lang="cs-CZ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51186" y="2976532"/>
            <a:ext cx="895126" cy="780855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8259920" y="4245739"/>
            <a:ext cx="3477660" cy="76799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Vytvořit kvalitní a multifunkční prostor pro volnočasové aktivity jak pro děti, tak pro </a:t>
            </a:r>
            <a:r>
              <a:rPr lang="en-US" sz="144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rodiče</a:t>
            </a:r>
            <a:r>
              <a:rPr lang="cs-CZ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780119" y="374715"/>
            <a:ext cx="8310421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333333"/>
                </a:solidFill>
                <a:latin typeface="Tisa Offc Serif Pro" panose="020F0502020204030204" pitchFamily="2" charset="0"/>
                <a:ea typeface="Trocchi" pitchFamily="34" charset="-122"/>
                <a:cs typeface="Trocchi" pitchFamily="34" charset="-120"/>
              </a:rPr>
              <a:t>Popis Projektu</a:t>
            </a:r>
            <a:endParaRPr lang="en-US" dirty="0">
              <a:latin typeface="Tisa Offc Serif Pro" panose="020F0502020204030204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3780119" y="1044949"/>
            <a:ext cx="8310421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en-US" sz="1600" dirty="0">
                <a:solidFill>
                  <a:srgbClr val="000000"/>
                </a:solidFill>
                <a:latin typeface="Segoe UI" panose="020B0502040204020203" pitchFamily="34" charset="0"/>
                <a:ea typeface="Montserrat" pitchFamily="34" charset="-122"/>
                <a:cs typeface="Segoe UI" panose="020B0502040204020203" pitchFamily="34" charset="0"/>
              </a:rPr>
              <a:t>Zvelebení prostoru u skautských kluboven v ulici Růžová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 l="33307" t="10319" r="30532"/>
          <a:stretch/>
        </p:blipFill>
        <p:spPr>
          <a:xfrm>
            <a:off x="0" y="0"/>
            <a:ext cx="3691257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157865" y="1726768"/>
            <a:ext cx="7554956" cy="141887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cs-CZ"/>
          </a:p>
        </p:txBody>
      </p:sp>
      <p:sp>
        <p:nvSpPr>
          <p:cNvPr id="6" name="Object 5"/>
          <p:cNvSpPr/>
          <p:nvPr/>
        </p:nvSpPr>
        <p:spPr>
          <a:xfrm>
            <a:off x="4443544" y="1952454"/>
            <a:ext cx="6972877" cy="9598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buNone/>
            </a:pPr>
            <a:r>
              <a:rPr lang="en-US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Máme v úmyslu komplexně revitalizovat vnější prostory kolem objektů skautských kluboven na ulici Růžová. V současné době jsou tyto prostory, navzdory svému významu jako místa setkávání a práce s dětmi a mládeží, nedostatečně využity a představují potenciální riziko pro </a:t>
            </a:r>
            <a:r>
              <a:rPr lang="en-US" sz="135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jejich</a:t>
            </a:r>
            <a:r>
              <a:rPr lang="en-US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35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uživatel</a:t>
            </a:r>
            <a:r>
              <a:rPr lang="cs-CZ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157865" y="3342439"/>
            <a:ext cx="7554956" cy="141887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cs-CZ"/>
          </a:p>
        </p:txBody>
      </p:sp>
      <p:sp>
        <p:nvSpPr>
          <p:cNvPr id="8" name="Object 7"/>
          <p:cNvSpPr/>
          <p:nvPr/>
        </p:nvSpPr>
        <p:spPr>
          <a:xfrm>
            <a:off x="4443544" y="3568125"/>
            <a:ext cx="6972877" cy="9598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buNone/>
            </a:pPr>
            <a:r>
              <a:rPr lang="en-US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 nezbytné přetvořit tato místa tak, aby byla nejen bezpečná, ale aby také co nejvíce odpovídala potřebám dětí, mládeže a jejich rodičů. Naším cílem je vytvořit prostor, který nabídne širokou škálu volnočasových aktivit – od sportovních vyžití po příměstské tábory a výchovnou práci s dětmi a </a:t>
            </a:r>
            <a:r>
              <a:rPr lang="en-US" sz="135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mládež</a:t>
            </a:r>
            <a:r>
              <a:rPr lang="cs-CZ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í.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157865" y="4958110"/>
            <a:ext cx="7554956" cy="1418870"/>
          </a:xfrm>
          <a:prstGeom prst="rect">
            <a:avLst/>
          </a:prstGeom>
          <a:solidFill>
            <a:srgbClr val="333333"/>
          </a:solidFill>
        </p:spPr>
        <p:txBody>
          <a:bodyPr/>
          <a:lstStyle/>
          <a:p>
            <a:endParaRPr lang="cs-CZ"/>
          </a:p>
        </p:txBody>
      </p:sp>
      <p:sp>
        <p:nvSpPr>
          <p:cNvPr id="10" name="Object 9"/>
          <p:cNvSpPr/>
          <p:nvPr/>
        </p:nvSpPr>
        <p:spPr>
          <a:xfrm>
            <a:off x="4443545" y="5183796"/>
            <a:ext cx="6972876" cy="7199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90"/>
              </a:lnSpc>
              <a:buNone/>
            </a:pPr>
            <a:r>
              <a:rPr lang="en-US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Důležité je podotknout, že objekty i dotčené pozemky patří městu Blansko. V rámci tohoto projektu jsou jednotlivé části plánovaných úprav </a:t>
            </a:r>
            <a:r>
              <a:rPr lang="en-US" sz="135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specifikovány</a:t>
            </a:r>
            <a:r>
              <a:rPr lang="en-US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35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samostatně</a:t>
            </a:r>
            <a:r>
              <a:rPr lang="cs-CZ" sz="135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10504030101020102" pitchFamily="2" charset="0"/>
                <a:ea typeface="Trocchi" pitchFamily="34" charset="-122"/>
                <a:cs typeface="Trocchi" pitchFamily="34" charset="-120"/>
              </a:rPr>
              <a:t>Jednotlivé části úpravy prostoru</a:t>
            </a:r>
            <a:endParaRPr lang="en-US" dirty="0">
              <a:latin typeface="Tisa Offc Serif Pro" panose="02010504030101020102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10449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cs-CZ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Opadávající fasáda</a:t>
            </a:r>
            <a:r>
              <a:rPr lang="en-US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→ </a:t>
            </a:r>
            <a:r>
              <a:rPr lang="cs-CZ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Zlepšení estetiky místa a zabezpečení</a:t>
            </a:r>
            <a:endParaRPr lang="en-US" dirty="0"/>
          </a:p>
        </p:txBody>
      </p:sp>
      <p:pic>
        <p:nvPicPr>
          <p:cNvPr id="5" name="Object 4"/>
          <p:cNvPicPr>
            <a:picLocks noChangeAspect="1"/>
          </p:cNvPicPr>
          <p:nvPr/>
        </p:nvPicPr>
        <p:blipFill>
          <a:blip r:embed="rId3"/>
          <a:srcRect l="15745" r="15745"/>
          <a:stretch/>
        </p:blipFill>
        <p:spPr>
          <a:xfrm>
            <a:off x="476131" y="1723595"/>
            <a:ext cx="3618595" cy="2558694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4369943"/>
            <a:ext cx="3980455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Odůvodnění: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4699108"/>
            <a:ext cx="3618595" cy="20683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historii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Růžová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7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došlo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několika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nedokončeným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rekonstrukčním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pracím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Zejména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vnější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plochy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trpí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důsledky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těchto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neúplných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zásahů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V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současné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době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je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fasáda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v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degradujícím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stavu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což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vede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k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postupnému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opadávání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jejích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částí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Tento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stav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nejenže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narušuje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estetiku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vizuální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prezentaci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ale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představuje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také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riziko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pro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okolní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prostory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osoby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pic>
        <p:nvPicPr>
          <p:cNvPr id="9" name="Object 8"/>
          <p:cNvPicPr>
            <a:picLocks noChangeAspect="1"/>
          </p:cNvPicPr>
          <p:nvPr/>
        </p:nvPicPr>
        <p:blipFill>
          <a:blip r:embed="rId4"/>
          <a:srcRect l="15745" r="15745"/>
          <a:stretch/>
        </p:blipFill>
        <p:spPr>
          <a:xfrm>
            <a:off x="8094226" y="1723594"/>
            <a:ext cx="3618595" cy="2558697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4285179" y="4369943"/>
            <a:ext cx="3618594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Navrhované řešení: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285178" y="4699108"/>
            <a:ext cx="3618595" cy="1279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nezbytné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provést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komplexní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opravu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rekonstrukci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fasády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Takový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zásah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nejen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zlepší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vizuální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vzhled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ale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také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pomůže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stabilizovat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celou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konstrukci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zabezpečit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bezpečnost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okolních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ploch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chodců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8094225" y="4369943"/>
            <a:ext cx="3980455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Cenový odhad: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8094225" y="4699108"/>
            <a:ext cx="3980455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cca 200.000 Kč</a:t>
            </a:r>
            <a:endParaRPr lang="en-US" dirty="0"/>
          </a:p>
        </p:txBody>
      </p:sp>
      <p:pic>
        <p:nvPicPr>
          <p:cNvPr id="16" name="Object 4">
            <a:extLst>
              <a:ext uri="{FF2B5EF4-FFF2-40B4-BE49-F238E27FC236}">
                <a16:creationId xmlns:a16="http://schemas.microsoft.com/office/drawing/2014/main" id="{DE1418B9-94D7-3BF7-DCEB-9DC0647DC0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745" r="15745"/>
          <a:stretch/>
        </p:blipFill>
        <p:spPr>
          <a:xfrm rot="5400000">
            <a:off x="4826037" y="1204556"/>
            <a:ext cx="2536874" cy="36185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10504030101020102" pitchFamily="2" charset="0"/>
                <a:ea typeface="Trocchi" pitchFamily="34" charset="-122"/>
                <a:cs typeface="Trocchi" pitchFamily="34" charset="-120"/>
              </a:rPr>
              <a:t>Jednotlivé části úpravy prostoru</a:t>
            </a:r>
            <a:endParaRPr lang="en-US" dirty="0">
              <a:latin typeface="Tisa Offc Serif Pro" panose="02010504030101020102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10449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en-US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Přístavek kde zatéká → Sklad programového materiálu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23594"/>
            <a:ext cx="5523119" cy="2542539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5281" t="13588" r="13796" b="7813"/>
          <a:stretch/>
        </p:blipFill>
        <p:spPr>
          <a:xfrm>
            <a:off x="476131" y="1723594"/>
            <a:ext cx="5523119" cy="254253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4392625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Odůvodnění: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4721791"/>
            <a:ext cx="5523119" cy="17064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Přístavek na adrese Růžová 7 je momentálně v kritickém stavu. Hlavním problémem je zatékání skrz střešní konstrukci, které představuje velké riziko jak pro uchovávané materiály, tak pro osoby v objektu. Prostředí není vhodné pro skladování programového materiálu, protože to vede k jeho poškození, znehodnocení či ztrátě. Kromě toho stávající stav přístavku představuje značné nebezpečí pro aktivity a činnosti, které se zde odehrávají. Naléhavě doporučujeme kompletní rekonstrukci tohoto prostoru, aby bylo zajištěno jeho bezpečné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funkční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vy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užití.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189702" y="1723594"/>
            <a:ext cx="5523119" cy="2542539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/>
          <a:srcRect l="27004" t="2501" r="35854" b="71852"/>
          <a:stretch/>
        </p:blipFill>
        <p:spPr>
          <a:xfrm>
            <a:off x="6189702" y="1723594"/>
            <a:ext cx="5523119" cy="2542539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189702" y="4392625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Navrhované řešení: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189702" y="4721791"/>
            <a:ext cx="5523119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Je nutné opravit střešní konstrukci, zábradlí,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fasádu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5008263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spcBef>
                <a:spcPts val="564"/>
              </a:spcBef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Cenový odhad: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189702" y="5337428"/>
            <a:ext cx="5523119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cca 150.000 Kč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10504030101020102" pitchFamily="2" charset="0"/>
                <a:ea typeface="Trocchi" pitchFamily="34" charset="-122"/>
                <a:cs typeface="Trocchi" pitchFamily="34" charset="-120"/>
              </a:rPr>
              <a:t>Jednotlivé části úpravy prostoru</a:t>
            </a:r>
            <a:endParaRPr lang="en-US" dirty="0">
              <a:latin typeface="Tisa Offc Serif Pro" panose="02010504030101020102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10449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en-US" sz="15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Herní</a:t>
            </a:r>
            <a:r>
              <a:rPr lang="en-US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prvky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23594"/>
            <a:ext cx="5523119" cy="2971057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21404" t="40634" r="27388" b="6718"/>
          <a:stretch/>
        </p:blipFill>
        <p:spPr>
          <a:xfrm>
            <a:off x="476131" y="1723594"/>
            <a:ext cx="5523119" cy="2971057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4821143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Odůvodnění: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5150308"/>
            <a:ext cx="5523119" cy="127984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Prostor, před objektem Růžová 7, je v současné době bohužel značně nevyužitý a nepraktický. Problémem je nerovný terén a zastaralé sušáky na prádlo, které již dávno neslouží svému účelu. Toto místo má však obrovský potenciál stát se prostorem setkávání pro rodiče a děti, kteří zde často přicházejí. Představujeme si zde například herní prvky a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posez</a:t>
            </a:r>
            <a:r>
              <a:rPr lang="cs-CZ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ení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189702" y="1723594"/>
            <a:ext cx="5523119" cy="297105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cs-CZ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/>
          <a:srcRect l="6972" t="15136" r="6972" b="17653"/>
          <a:stretch/>
        </p:blipFill>
        <p:spPr>
          <a:xfrm>
            <a:off x="6189702" y="1723594"/>
            <a:ext cx="5523119" cy="2971057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189702" y="4821143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Navrhované řešení: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189702" y="5150308"/>
            <a:ext cx="5523119" cy="42661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Prostor nevyužívaného sušáku na prádlo využít pro zbudování dřevěných herních prvků a lavičky viz příklady.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5650087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spcBef>
                <a:spcPts val="564"/>
              </a:spcBef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Cenový odhad: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189702" y="5979252"/>
            <a:ext cx="5523119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cca 75.000 Kč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10504030101020102" pitchFamily="2" charset="0"/>
                <a:ea typeface="Trocchi" pitchFamily="34" charset="-122"/>
                <a:cs typeface="Trocchi" pitchFamily="34" charset="-120"/>
              </a:rPr>
              <a:t>Jednotlivé části úpravy prostoru</a:t>
            </a:r>
            <a:endParaRPr lang="en-US" dirty="0">
              <a:latin typeface="Tisa Offc Serif Pro" panose="02010504030101020102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10449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en-US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Nerovné plochy pozemku → Prostor pro hry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23594"/>
            <a:ext cx="5523119" cy="2752037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5946" t="3686" r="5946" b="3686"/>
          <a:stretch/>
        </p:blipFill>
        <p:spPr>
          <a:xfrm>
            <a:off x="476131" y="1723594"/>
            <a:ext cx="5523119" cy="2752037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4602123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Odůvodnění: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4931288"/>
            <a:ext cx="5523119" cy="15519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Prostor za klubovnami je limitován nerovným a zarostlým terénem. To činí plochu obtížně využitelnou pro venkovní hry a snižuje jeho funkční a estetickou hodnotu. Děti a dospělí zde nemají dostatečný prostor k pohybu a k organizaci různých aktivit, což omezuje možnosti kvalitního programu během družinových schůzek. Srovnání terénu a úprava na malé travnaté hřiště by umožnila vytvoření kvalitního a bezpečného prostředí pro činnost v nejbližším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okolí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klub</a:t>
            </a:r>
            <a:r>
              <a:rPr lang="cs-CZ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oven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6189702" y="1723594"/>
            <a:ext cx="5523119" cy="2752037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/>
          <a:srcRect l="5946" t="3686" r="5946" b="3686"/>
          <a:stretch/>
        </p:blipFill>
        <p:spPr>
          <a:xfrm>
            <a:off x="6189702" y="1723594"/>
            <a:ext cx="5523119" cy="2752037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6189702" y="4602123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Navrhované řešení: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6189702" y="4931288"/>
            <a:ext cx="5523119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Srovnání terénu, osev novou travní směsí.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5217760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spcBef>
                <a:spcPts val="564"/>
              </a:spcBef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Cenový odhad: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189702" y="5546925"/>
            <a:ext cx="5523119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cca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0.000 Kč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10504030101020102" pitchFamily="2" charset="0"/>
                <a:ea typeface="Trocchi" pitchFamily="34" charset="-122"/>
                <a:cs typeface="Trocchi" pitchFamily="34" charset="-120"/>
              </a:rPr>
              <a:t>Jednotlivé části úpravy prostoru</a:t>
            </a:r>
            <a:endParaRPr lang="en-US" dirty="0">
              <a:latin typeface="Tisa Offc Serif Pro" panose="02010504030101020102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10449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en-US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Dřevník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23594"/>
            <a:ext cx="5523119" cy="2028318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t="11258" b="11258"/>
          <a:stretch/>
        </p:blipFill>
        <p:spPr>
          <a:xfrm>
            <a:off x="476131" y="1723594"/>
            <a:ext cx="5523119" cy="2028318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3878404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Odůvodnění: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4207569"/>
            <a:ext cx="5523119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našich skautských klubovnách je vytápění realizováno pomocí kamen na dřevo. Toto řešení je nejen tradiční, ale také v souladu se skautským programem, kde se mladí lidé učí pracovat s dřevem a využívat jej hospodárně. Avšak stávající situace má jednu zásadní komplikaci: objekty nemají adekvátní skladovací prostory pro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dře</a:t>
            </a:r>
            <a:r>
              <a:rPr lang="cs-CZ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476131" y="5357901"/>
            <a:ext cx="5523119" cy="10665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47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Ideálním řešením by bylo využít existující prostor vedle kůlny, který v současnosti nenabízí žádnou praktickou hodnotu. Tento prostor je zanesen zeminou a zarostlý vegetací. Nicméně jeho úprava na skladovací prostory pro dřevo by nejen vyřešila aktuální problém s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uskladněním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pali</a:t>
            </a:r>
            <a:r>
              <a:rPr lang="cs-CZ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189702" y="1723594"/>
            <a:ext cx="5523119" cy="2028318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4"/>
          <a:srcRect t="11258" b="11258"/>
          <a:stretch/>
        </p:blipFill>
        <p:spPr>
          <a:xfrm>
            <a:off x="6189702" y="1723594"/>
            <a:ext cx="5523119" cy="2028318"/>
          </a:xfrm>
          <a:prstGeom prst="rect">
            <a:avLst/>
          </a:prstGeom>
        </p:spPr>
      </p:pic>
      <p:sp>
        <p:nvSpPr>
          <p:cNvPr id="11" name="Object 10"/>
          <p:cNvSpPr/>
          <p:nvPr/>
        </p:nvSpPr>
        <p:spPr>
          <a:xfrm>
            <a:off x="6189702" y="3878404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Navrhované řešení: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6189702" y="4207568"/>
            <a:ext cx="5523119" cy="63992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Vybudování tzv. “dřevníku” pro uskladnění cca 10m3 dřeva pro topení. Konstrukce dřevěná, umístění podél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zámecké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zdi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6189702" y="4920655"/>
            <a:ext cx="6075431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spcBef>
                <a:spcPts val="564"/>
              </a:spcBef>
              <a:buNone/>
            </a:pP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Cenový odhad:</a:t>
            </a:r>
            <a:endParaRPr lang="en-US" dirty="0"/>
          </a:p>
        </p:txBody>
      </p:sp>
      <p:sp>
        <p:nvSpPr>
          <p:cNvPr id="14" name="Object 13"/>
          <p:cNvSpPr/>
          <p:nvPr/>
        </p:nvSpPr>
        <p:spPr>
          <a:xfrm>
            <a:off x="6189702" y="5249820"/>
            <a:ext cx="5523119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564"/>
              </a:spcBef>
              <a:buNone/>
            </a:pP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cca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75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.000 Kč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374715"/>
            <a:ext cx="12188952" cy="5597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4409"/>
              </a:lnSpc>
              <a:buNone/>
            </a:pPr>
            <a:r>
              <a:rPr lang="en-US" sz="3750" dirty="0">
                <a:solidFill>
                  <a:srgbClr val="FFFFFF"/>
                </a:solidFill>
                <a:latin typeface="Tisa Offc Serif Pro" panose="02010504030101020102" pitchFamily="2" charset="0"/>
                <a:ea typeface="Trocchi" pitchFamily="34" charset="-122"/>
                <a:cs typeface="Trocchi" pitchFamily="34" charset="-120"/>
              </a:rPr>
              <a:t>Souhrn projektu</a:t>
            </a:r>
            <a:endParaRPr lang="en-US" dirty="0">
              <a:latin typeface="Tisa Offc Serif Pro" panose="02010504030101020102" pitchFamily="2" charset="0"/>
            </a:endParaRPr>
          </a:p>
        </p:txBody>
      </p:sp>
      <p:sp>
        <p:nvSpPr>
          <p:cNvPr id="3" name="Object 2"/>
          <p:cNvSpPr/>
          <p:nvPr/>
        </p:nvSpPr>
        <p:spPr>
          <a:xfrm>
            <a:off x="0" y="1044949"/>
            <a:ext cx="12188952" cy="2666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00"/>
              </a:lnSpc>
              <a:spcBef>
                <a:spcPts val="853"/>
              </a:spcBef>
              <a:buNone/>
            </a:pPr>
            <a:r>
              <a:rPr lang="en-US" sz="15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Zvelebení prostoru u skautských kluboven v ulici Růžová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723594"/>
            <a:ext cx="11236690" cy="2513971"/>
          </a:xfrm>
          <a:prstGeom prst="rect">
            <a:avLst/>
          </a:prstGeom>
          <a:solidFill>
            <a:srgbClr val="00A0B0"/>
          </a:solidFill>
        </p:spPr>
        <p:txBody>
          <a:bodyPr/>
          <a:lstStyle/>
          <a:p>
            <a:endParaRPr lang="cs-CZ"/>
          </a:p>
        </p:txBody>
      </p:sp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3"/>
          <a:srcRect l="5305" t="34873" r="5305" b="35128"/>
          <a:stretch/>
        </p:blipFill>
        <p:spPr>
          <a:xfrm>
            <a:off x="476131" y="1723594"/>
            <a:ext cx="11236690" cy="2513971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476131" y="4364058"/>
            <a:ext cx="12188952" cy="256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016"/>
              </a:lnSpc>
              <a:buNone/>
            </a:pPr>
            <a:r>
              <a:rPr lang="cs-CZ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Odhad</a:t>
            </a: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40" dirty="0" err="1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nákladů</a:t>
            </a: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................................................................</a:t>
            </a:r>
            <a:r>
              <a:rPr lang="cs-CZ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</a:t>
            </a:r>
            <a:r>
              <a:rPr lang="en-US" sz="144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..................... 650.000 Kč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76131" y="4712268"/>
            <a:ext cx="13058800" cy="51041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1680"/>
              </a:lnSpc>
              <a:spcBef>
                <a:spcPts val="711"/>
              </a:spcBef>
            </a:pP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Opadávající fasáda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→ 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Zlepšení estetiky místa a zabezpečení 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 200.000 Kč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76131" y="5009373"/>
            <a:ext cx="12188952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47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Přístavek kde zatéká → Sklad programového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materiálu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.....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 150.000 Kč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476131" y="5306479"/>
            <a:ext cx="12188952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47"/>
              </a:spcBef>
              <a:buNone/>
            </a:pP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Herní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prvky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................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...........................................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...........................................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 75.000 Kč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476131" y="5603585"/>
            <a:ext cx="12188952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47"/>
              </a:spcBef>
              <a:buNone/>
            </a:pP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Nerovné plochy pozemku → Prostor pro </a:t>
            </a: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hry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.......................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............... 1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0.000 Kč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76131" y="5900690"/>
            <a:ext cx="12188952" cy="2133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80"/>
              </a:lnSpc>
              <a:spcBef>
                <a:spcPts val="647"/>
              </a:spcBef>
              <a:buNone/>
            </a:pPr>
            <a:r>
              <a:rPr lang="en-US" sz="1200" dirty="0" err="1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Dřevník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......................................................................................................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................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.................. </a:t>
            </a:r>
            <a:r>
              <a:rPr lang="cs-CZ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75</a:t>
            </a:r>
            <a:r>
              <a:rPr lang="en-US" sz="1200" dirty="0">
                <a:solidFill>
                  <a:srgbClr val="FFFFFF">
                    <a:alpha val="50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.000 Kč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842</Words>
  <Application>Microsoft Office PowerPoint</Application>
  <PresentationFormat>Širokoúhlá obrazovka</PresentationFormat>
  <Paragraphs>69</Paragraphs>
  <Slides>9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Montserrat</vt:lpstr>
      <vt:lpstr>Arial</vt:lpstr>
      <vt:lpstr>Tisa Offc Serif Pro</vt:lpstr>
      <vt:lpstr>Segoe UI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 Blansko 2023</dc:title>
  <dc:subject>Pro Blansko 2023</dc:subject>
  <dc:creator>Miroslav Martinek</dc:creator>
  <cp:lastModifiedBy>Pavel Matuška</cp:lastModifiedBy>
  <cp:revision>9</cp:revision>
  <dcterms:created xsi:type="dcterms:W3CDTF">2023-09-07T20:48:48Z</dcterms:created>
  <dcterms:modified xsi:type="dcterms:W3CDTF">2024-09-30T21:33:52Z</dcterms:modified>
</cp:coreProperties>
</file>